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30" r:id="rId3"/>
    <p:sldId id="331" r:id="rId4"/>
    <p:sldId id="332" r:id="rId5"/>
    <p:sldId id="262" r:id="rId6"/>
    <p:sldId id="263" r:id="rId7"/>
    <p:sldId id="299" r:id="rId8"/>
    <p:sldId id="302" r:id="rId9"/>
    <p:sldId id="264" r:id="rId10"/>
    <p:sldId id="266" r:id="rId11"/>
    <p:sldId id="265" r:id="rId12"/>
    <p:sldId id="276" r:id="rId13"/>
    <p:sldId id="303" r:id="rId14"/>
    <p:sldId id="293" r:id="rId15"/>
    <p:sldId id="277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33" r:id="rId25"/>
    <p:sldId id="310" r:id="rId26"/>
    <p:sldId id="311" r:id="rId27"/>
    <p:sldId id="312" r:id="rId28"/>
    <p:sldId id="314" r:id="rId29"/>
    <p:sldId id="313" r:id="rId30"/>
    <p:sldId id="315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4" r:id="rId45"/>
    <p:sldId id="275" r:id="rId46"/>
    <p:sldId id="329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5153" autoAdjust="0"/>
  </p:normalViewPr>
  <p:slideViewPr>
    <p:cSldViewPr snapToGrid="0">
      <p:cViewPr>
        <p:scale>
          <a:sx n="75" d="100"/>
          <a:sy n="75" d="100"/>
        </p:scale>
        <p:origin x="126" y="1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5E5B3-F1B1-4498-94E4-761100F407D7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E1B53-F217-4999-85F9-558D09F8C7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49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4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E1B53-F217-4999-85F9-558D09F8C7C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152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088D2-4944-6959-B988-50C4C7A66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34DE0C-42A7-78DF-3F52-70AA714E8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F2BBDD-F164-AC10-B1C7-209AE015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A5E8CF-99F9-CDA1-04DF-65052F65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DEF07E-1EF0-98B8-7AF8-B8B08FB7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12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58212-CC84-70E0-85F3-081CCA31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F96CCE9-8E5B-C8A5-AC80-E21F0525E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6A9044-177B-020A-98AA-9E993FC58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96DACE-F7DE-F4D8-7223-D3108D941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DCEF74-C128-E49D-62B5-B14126EA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55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F5782BE-7023-F532-04C0-3183525BE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E8A605-ED05-76A5-7C0B-42D9A64F7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A42601-E30D-89DF-9DD7-A6D80D28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D0A456-0FBC-5867-3B90-B2629423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F153A6-1877-0B6A-78A6-73F52D4F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1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64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7528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3826E-F165-CA87-21FD-F7E605F2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1E75FC-A585-F019-B33C-047885B9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E254BE-7561-786E-9B6C-BBD604B5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86540A-4CD9-1326-512A-43A3B91C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A0711D-ED31-F85C-61B4-60B06BD3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70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D8E0F-4CA4-23BC-AD25-CFBF8013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453735-B3A5-FA76-48F7-7DE3AE583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49843-C38A-8EE7-2C5F-C1478128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4CDE12-D234-F315-C8B9-884B533A8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6C7BF9-040A-38F5-7BE9-8272090A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9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F619E9-66A1-39A6-5056-2C117BAC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B7E0EA-0CC9-1CEE-01D6-63846798A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73326C-52BC-E61D-5C86-95EBC649A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FFE4CB-B05E-9209-27C0-19DC3CE3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EFEAB9-0748-7841-177C-D0D60D14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86F7E9-8403-5D70-9303-1C2CAD65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07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25310-3088-D1A8-96B9-303AEA2F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BB0E5C-1594-85C6-35DA-35CC99A26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007102-0C2D-1AC1-7234-8BEDEA01C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E9CC210-0B88-426F-58F6-D87E3D9DC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870A117-A403-7685-A45A-1F6BA83CD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ADB2D9-F0E6-637D-57F3-336221C8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1DD33D0-4A45-BD93-474E-1AD1AE3B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F4B0D7D-FEBA-B30D-E2AD-7CD1A62A4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58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150145-8B03-9F3F-6D71-3675EACE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7F272D-3891-96D3-8315-37739ABD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0869DC-670A-33E9-ED11-BE7D9010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7EBB34-9914-14DC-42AE-D60192E6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54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E8BB648-3683-0737-FBC0-DAFAC9A5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D99AB0-CF8B-6113-E6DF-94A8E623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D81990-995F-DF5E-4608-9A7EC2DD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63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3E6FB-9A9B-AE25-D056-3E933547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875A27-80DC-9AF2-6CDA-E04958C1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E18167-C17C-4E11-22F5-FA628BD77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D5831-674B-3060-EE1F-40CBF8D1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5B43D1-9178-1D4E-488E-353E4BCE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739F7A-3892-84C5-2F79-E7B19B69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13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6411D-E7B7-8A5F-8EDF-E99058FF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D4AB8A5-2767-4985-F017-9185AE651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3BB701-561E-4994-9196-119EAB5F1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547F25-E5C0-64B0-2935-25B0B33C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E02DB2-D825-C5A9-1B89-9DC3D046D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97361A-B4BE-88DD-F8DA-9B720E1D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2F95-AB96-42FD-B72E-64A7F8959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92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accent1">
                <a:lumMod val="50000"/>
              </a:schemeClr>
            </a:gs>
            <a:gs pos="100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D56A67B-5CFA-F7EC-7C7F-1A484653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0285CC-B226-BEBE-BF32-50320260A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28D44A-4F39-0917-90ED-D3D81D525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74255-C1FE-4121-A836-66BA13AC2425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6395C-CE80-5BD7-81F5-B222E17E3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8B54C3-CEFD-87F6-CA71-2E47E12F5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5108" y="63732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32F95-AB96-42FD-B72E-64A7F8959D75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798BCD-D8C2-E200-D559-482C97EAFB51}"/>
              </a:ext>
            </a:extLst>
          </p:cNvPr>
          <p:cNvSpPr txBox="1"/>
          <p:nvPr userDrawn="1"/>
        </p:nvSpPr>
        <p:spPr>
          <a:xfrm>
            <a:off x="413657" y="6385023"/>
            <a:ext cx="568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sz="1400" dirty="0">
                <a:solidFill>
                  <a:schemeClr val="bg1">
                    <a:lumMod val="75000"/>
                  </a:schemeClr>
                </a:solidFill>
              </a:rPr>
              <a:t>IBM Data Science Professional Certificate | Jeffrey Hsieh |  2023 </a:t>
            </a:r>
            <a:endParaRPr lang="zh-TW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2" descr="IBM Skills Network Logo - Horizontal-noai copy.png">
            <a:extLst>
              <a:ext uri="{FF2B5EF4-FFF2-40B4-BE49-F238E27FC236}">
                <a16:creationId xmlns:a16="http://schemas.microsoft.com/office/drawing/2014/main" id="{8EAC14CC-E037-3D46-547A-31D6D50E9F4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854205" y="365125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ChiaLinz/IBM_Data_Science_Professional_Certificate/blob/main/10.%20Applied%20Data%20Science%20Capstone/04.%20SpaceX_EDA.ipynb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aLinz/IBM_Data_Science_Professional_Certificate/blob/main/10.%20Applied%20Data%20Science%20Capstone/05.%20SpaceX_SQL.ipynb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aLinz/IBM_Data_Science_Professional_Certificate/blob/main/10.%20Applied%20Data%20Science%20Capstone/06.%20Space%20X_Folium.ipynb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aLinz/IBM_Data_Science_Professional_Certificate/blob/main/10.%20Applied%20Data%20Science%20Capstone/07.%20Space%20X_Dashboard.py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aLinz/IBM_Data_Science_Professional_Certificate/blob/main/10.%20Applied%20Data%20Science%20Capstone/08.%20SpaceX_Prediction.ipynb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aLinz/IBM_Data_Science_Professional_Certificate/blob/main/10.%20Applied%20Data%20Science%20Capstone/08.%20SpaceX_Prediction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hiaLinz/IBM_Data_Science_Professional_Certificate/blob/main/10.%20Applied%20Data%20Science%20Capstone/01.%20SpaceX_Collecting%20the%20data_API.ipynb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ChiaLinz/IBM_Data_Science_Professional_Certificate/blob/main/10.%20Applied%20Data%20Science%20Capstone/02.%20SpaceX_Collecting%20the%20data_Web%20Scraping.ipynb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ChiaLinz/IBM_Data_Science_Professional_Certificate/blob/main/10.%20Applied%20Data%20Science%20Capstone/03.%20SpaceX_Data%20Wrangling.ipynb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ChiaLinz/IBM_Data_Science_Professional_Certificate/blob/main/10.%20Applied%20Data%20Science%20Capstone/03.%20SpaceX_Data%20wrangling.ipynb" TargetMode="Externa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外, 大自然, 夜晚, 空氣 的圖片&#10;&#10;自動產生的描述">
            <a:extLst>
              <a:ext uri="{FF2B5EF4-FFF2-40B4-BE49-F238E27FC236}">
                <a16:creationId xmlns:a16="http://schemas.microsoft.com/office/drawing/2014/main" id="{5C6DB950-8E8F-50F9-7E83-E0EB9B339EC4}"/>
              </a:ext>
            </a:extLst>
          </p:cNvPr>
          <p:cNvPicPr>
            <a:picLocks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flipH="1">
            <a:off x="-146958" y="0"/>
            <a:ext cx="12752717" cy="69030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B821A1-3DE5-3A70-E351-521401886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55171" y="1285295"/>
            <a:ext cx="9144000" cy="238760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IBM</a:t>
            </a:r>
            <a:r>
              <a:rPr lang="zh-TW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</a:t>
            </a:r>
            <a:br>
              <a:rPr lang="en-US" altLang="zh-TW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altLang="zh-TW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Capstone Project</a:t>
            </a:r>
            <a:endParaRPr lang="zh-TW" alt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AECB43-C59F-513B-4E23-4E932E585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343" y="376671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Space X Falcon 9 Landing Prediction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75D39D7-54BE-39B8-2138-E3AEBEA39F95}"/>
              </a:ext>
            </a:extLst>
          </p:cNvPr>
          <p:cNvSpPr txBox="1"/>
          <p:nvPr/>
        </p:nvSpPr>
        <p:spPr>
          <a:xfrm>
            <a:off x="1062348" y="5341872"/>
            <a:ext cx="25146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4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Jeffrey Hsieh</a:t>
            </a:r>
          </a:p>
        </p:txBody>
      </p:sp>
      <p:pic>
        <p:nvPicPr>
          <p:cNvPr id="8" name="Picture 2" descr="IBM Skills Network Logo - Horizontal-noai copy.png">
            <a:extLst>
              <a:ext uri="{FF2B5EF4-FFF2-40B4-BE49-F238E27FC236}">
                <a16:creationId xmlns:a16="http://schemas.microsoft.com/office/drawing/2014/main" id="{19D180C1-B9DA-0BDD-9C84-64E120A4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205" y="365125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65164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Visualize the relationship between success rate of each orbit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Visualize the relationship between </a:t>
            </a:r>
            <a:r>
              <a:rPr lang="en-US" sz="2000" dirty="0" err="1">
                <a:solidFill>
                  <a:schemeClr val="bg1"/>
                </a:solidFill>
              </a:rPr>
              <a:t>FlightNumber</a:t>
            </a:r>
            <a:r>
              <a:rPr lang="en-US" sz="2000" dirty="0">
                <a:solidFill>
                  <a:schemeClr val="bg1"/>
                </a:solidFill>
              </a:rPr>
              <a:t> and Orbit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Visualize the launch success yearly trend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Create dummy variables to categorical columns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267177-F8A7-2D17-7F3A-0CECE4A71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78" y="3429000"/>
            <a:ext cx="2297045" cy="2382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302865-45D7-0543-1608-6BDB354F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750" y="3429000"/>
            <a:ext cx="2633087" cy="23823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1D0FF7-C89D-7891-54C3-B6CD6556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665" y="3429000"/>
            <a:ext cx="2633087" cy="238230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A62C5-1649-ECE1-3716-3E6352CF9535}"/>
              </a:ext>
            </a:extLst>
          </p:cNvPr>
          <p:cNvSpPr txBox="1"/>
          <p:nvPr/>
        </p:nvSpPr>
        <p:spPr>
          <a:xfrm>
            <a:off x="4334556" y="5922448"/>
            <a:ext cx="352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chemeClr val="bg1"/>
                </a:solidFill>
                <a:hlinkClick r:id="rId5"/>
              </a:rPr>
              <a:t>Click here for more detail and code.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10791513" cy="43513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The SQL queries performed on the data set were used to: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1. Display the names of the unique launch sites in the space mission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2. Display 5 records where launch sites begin with the string ‘CCA’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3. Display the total payload mass carried by boosters launched by NASA (CRS)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4. Display the average payload mass carried by booster version F9 v1.1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5. List the date when the first successful landing outcome on a ground pad was achieved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6. List the names of the boosters which had success on a drone ship and a payload mass between 4000 and 6000 kg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7. List the total number of successful and failed mission outcomes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8. List the names of the booster versions which have carried the maximum payload mass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9. List the failed landing outcomes on drone ships, their booster versions, and launch site names for 2015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10. 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EDA with SQL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3C128F2-ED38-5BD0-573A-08B3A51FFB10}"/>
              </a:ext>
            </a:extLst>
          </p:cNvPr>
          <p:cNvSpPr txBox="1"/>
          <p:nvPr/>
        </p:nvSpPr>
        <p:spPr>
          <a:xfrm>
            <a:off x="4266367" y="5950018"/>
            <a:ext cx="352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2"/>
              </a:rPr>
              <a:t>Click here for more detail and code.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Mark all launch sites on a map</a:t>
            </a:r>
          </a:p>
          <a:p>
            <a:pPr lvl="1"/>
            <a:r>
              <a:rPr lang="en-US" sz="2600" dirty="0" err="1">
                <a:solidFill>
                  <a:schemeClr val="bg1"/>
                </a:solidFill>
              </a:rPr>
              <a:t>Initialise</a:t>
            </a:r>
            <a:r>
              <a:rPr lang="en-US" sz="2600" dirty="0">
                <a:solidFill>
                  <a:schemeClr val="bg1"/>
                </a:solidFill>
              </a:rPr>
              <a:t> the map using a Folium Map object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Add a </a:t>
            </a:r>
            <a:r>
              <a:rPr lang="en-US" sz="2600" dirty="0" err="1">
                <a:solidFill>
                  <a:schemeClr val="bg1"/>
                </a:solidFill>
              </a:rPr>
              <a:t>folium.Circle</a:t>
            </a:r>
            <a:r>
              <a:rPr lang="en-US" sz="2600" dirty="0">
                <a:solidFill>
                  <a:schemeClr val="bg1"/>
                </a:solidFill>
              </a:rPr>
              <a:t> and </a:t>
            </a:r>
            <a:r>
              <a:rPr lang="en-US" sz="2600" dirty="0" err="1">
                <a:solidFill>
                  <a:schemeClr val="bg1"/>
                </a:solidFill>
              </a:rPr>
              <a:t>folium.Marker</a:t>
            </a:r>
            <a:r>
              <a:rPr lang="en-US" sz="2600" dirty="0">
                <a:solidFill>
                  <a:schemeClr val="bg1"/>
                </a:solidFill>
              </a:rPr>
              <a:t> for each launch site on the launch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Mark the success/failed launches for each site on a map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As many launches have the same coordinates, it makes sense to cluster them together.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Before clustering them, assign a marker </a:t>
            </a:r>
            <a:r>
              <a:rPr lang="en-US" sz="2600" dirty="0" err="1">
                <a:solidFill>
                  <a:schemeClr val="bg1"/>
                </a:solidFill>
              </a:rPr>
              <a:t>colour</a:t>
            </a:r>
            <a:r>
              <a:rPr lang="en-US" sz="2600" dirty="0">
                <a:solidFill>
                  <a:schemeClr val="bg1"/>
                </a:solidFill>
              </a:rPr>
              <a:t> of successful (class = 1) as green, and failed (class = 0) as red.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To put the launches into clusters, for each launch, add a </a:t>
            </a:r>
            <a:r>
              <a:rPr lang="en-US" sz="2600" dirty="0" err="1">
                <a:solidFill>
                  <a:schemeClr val="bg1"/>
                </a:solidFill>
              </a:rPr>
              <a:t>folium.Marker</a:t>
            </a:r>
            <a:r>
              <a:rPr lang="en-US" sz="2600" dirty="0">
                <a:solidFill>
                  <a:schemeClr val="bg1"/>
                </a:solidFill>
              </a:rPr>
              <a:t> to the </a:t>
            </a:r>
            <a:r>
              <a:rPr lang="en-US" sz="2600" dirty="0" err="1">
                <a:solidFill>
                  <a:schemeClr val="bg1"/>
                </a:solidFill>
              </a:rPr>
              <a:t>MarkerCluster</a:t>
            </a:r>
            <a:r>
              <a:rPr lang="en-US" sz="2600" dirty="0">
                <a:solidFill>
                  <a:schemeClr val="bg1"/>
                </a:solidFill>
              </a:rPr>
              <a:t>() object.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Create an icon as a text label, assigning the </a:t>
            </a:r>
            <a:r>
              <a:rPr lang="en-US" sz="2600" dirty="0" err="1">
                <a:solidFill>
                  <a:schemeClr val="bg1"/>
                </a:solidFill>
              </a:rPr>
              <a:t>icon_color</a:t>
            </a:r>
            <a:r>
              <a:rPr lang="en-US" sz="2600" dirty="0">
                <a:solidFill>
                  <a:schemeClr val="bg1"/>
                </a:solidFill>
              </a:rPr>
              <a:t> as the </a:t>
            </a:r>
            <a:r>
              <a:rPr lang="en-US" sz="2600" dirty="0" err="1">
                <a:solidFill>
                  <a:schemeClr val="bg1"/>
                </a:solidFill>
              </a:rPr>
              <a:t>marker_colour</a:t>
            </a:r>
            <a:r>
              <a:rPr lang="en-US" sz="2600" dirty="0">
                <a:solidFill>
                  <a:schemeClr val="bg1"/>
                </a:solidFill>
              </a:rPr>
              <a:t> determined previously.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Calculate the distances between a launch site to its proximities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To explore the proximities of launch sites, calculations of distances between points can be made using the Lat and Long values.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After marking a point using the Lat and Long values, create a </a:t>
            </a:r>
            <a:r>
              <a:rPr lang="en-US" sz="2600" dirty="0" err="1">
                <a:solidFill>
                  <a:schemeClr val="bg1"/>
                </a:solidFill>
              </a:rPr>
              <a:t>folium.Marker</a:t>
            </a:r>
            <a:r>
              <a:rPr lang="en-US" sz="2600" dirty="0">
                <a:solidFill>
                  <a:schemeClr val="bg1"/>
                </a:solidFill>
              </a:rPr>
              <a:t> object to show the distance.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To display the distance line between two points, draw a </a:t>
            </a:r>
            <a:r>
              <a:rPr lang="en-US" sz="2600" dirty="0" err="1">
                <a:solidFill>
                  <a:schemeClr val="bg1"/>
                </a:solidFill>
              </a:rPr>
              <a:t>folium.PolyLine</a:t>
            </a:r>
            <a:r>
              <a:rPr lang="en-US" sz="2600" dirty="0">
                <a:solidFill>
                  <a:schemeClr val="bg1"/>
                </a:solidFill>
              </a:rPr>
              <a:t> and add this to the map.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910289-9101-FBBE-C9BF-90AD181111C9}"/>
              </a:ext>
            </a:extLst>
          </p:cNvPr>
          <p:cNvSpPr txBox="1"/>
          <p:nvPr/>
        </p:nvSpPr>
        <p:spPr>
          <a:xfrm>
            <a:off x="4266367" y="5950018"/>
            <a:ext cx="352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2"/>
              </a:rPr>
              <a:t>Click here for more detail and code.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Pie chart (</a:t>
            </a:r>
            <a:r>
              <a:rPr lang="en-US" dirty="0" err="1">
                <a:solidFill>
                  <a:schemeClr val="bg1"/>
                </a:solidFill>
              </a:rPr>
              <a:t>px.pie</a:t>
            </a:r>
            <a:r>
              <a:rPr lang="en-US" dirty="0">
                <a:solidFill>
                  <a:schemeClr val="bg1"/>
                </a:solidFill>
              </a:rPr>
              <a:t>()) showing the total successful launches per site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makes it clear to see which sites are most successful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chart could also be filtered (using a </a:t>
            </a:r>
            <a:r>
              <a:rPr lang="en-US" dirty="0" err="1">
                <a:solidFill>
                  <a:schemeClr val="bg1"/>
                </a:solidFill>
              </a:rPr>
              <a:t>dcc.Dropdown</a:t>
            </a:r>
            <a:r>
              <a:rPr lang="en-US" dirty="0">
                <a:solidFill>
                  <a:schemeClr val="bg1"/>
                </a:solidFill>
              </a:rPr>
              <a:t>() object) to see the success/failure ratio for an individual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Scatter graph (</a:t>
            </a:r>
            <a:r>
              <a:rPr lang="en-US" dirty="0" err="1">
                <a:solidFill>
                  <a:schemeClr val="bg1"/>
                </a:solidFill>
              </a:rPr>
              <a:t>px.scatter</a:t>
            </a:r>
            <a:r>
              <a:rPr lang="en-US" dirty="0">
                <a:solidFill>
                  <a:schemeClr val="bg1"/>
                </a:solidFill>
              </a:rPr>
              <a:t>()) to show the correlation between outcome (success or not) and payload mass (kg)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could be filtered (using a </a:t>
            </a:r>
            <a:r>
              <a:rPr lang="en-US" dirty="0" err="1">
                <a:solidFill>
                  <a:schemeClr val="bg1"/>
                </a:solidFill>
              </a:rPr>
              <a:t>RangeSlider</a:t>
            </a:r>
            <a:r>
              <a:rPr lang="en-US" dirty="0">
                <a:solidFill>
                  <a:schemeClr val="bg1"/>
                </a:solidFill>
              </a:rPr>
              <a:t>() object) by ranges of payload masses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could also be filtered by booster version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chemeClr val="bg1"/>
                </a:solidFill>
                <a:latin typeface="Abadi"/>
              </a:rPr>
              <a:t>Plotly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Dash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464DCB-3E71-0982-9604-2C9ED1BE6D23}"/>
              </a:ext>
            </a:extLst>
          </p:cNvPr>
          <p:cNvSpPr txBox="1"/>
          <p:nvPr/>
        </p:nvSpPr>
        <p:spPr>
          <a:xfrm>
            <a:off x="4266367" y="5950018"/>
            <a:ext cx="352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2"/>
              </a:rPr>
              <a:t>Click here for more detail and code.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altLang="zh-TW" sz="2000" dirty="0">
                <a:solidFill>
                  <a:schemeClr val="bg1"/>
                </a:solidFill>
              </a:rPr>
              <a:t>Model Development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bg1"/>
                </a:solidFill>
              </a:rPr>
              <a:t>Create a </a:t>
            </a:r>
            <a:r>
              <a:rPr lang="en-US" altLang="zh-TW" sz="1800" dirty="0" err="1">
                <a:solidFill>
                  <a:schemeClr val="bg1"/>
                </a:solidFill>
              </a:rPr>
              <a:t>GridSearchCV</a:t>
            </a:r>
            <a:r>
              <a:rPr lang="en-US" altLang="zh-TW" sz="1800" dirty="0">
                <a:solidFill>
                  <a:schemeClr val="bg1"/>
                </a:solidFill>
              </a:rPr>
              <a:t> object and a dictionary of parameters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bg1"/>
                </a:solidFill>
              </a:rPr>
              <a:t>Fit the object to the parameters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bg1"/>
                </a:solidFill>
              </a:rPr>
              <a:t>Use the training data set to train the model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altLang="zh-TW" sz="2000" dirty="0">
                <a:solidFill>
                  <a:schemeClr val="bg1"/>
                </a:solidFill>
              </a:rPr>
              <a:t>Model Evaluation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bg1"/>
                </a:solidFill>
              </a:rPr>
              <a:t>Using the output </a:t>
            </a:r>
            <a:r>
              <a:rPr lang="en-US" altLang="zh-TW" sz="1800" dirty="0" err="1">
                <a:solidFill>
                  <a:schemeClr val="bg1"/>
                </a:solidFill>
              </a:rPr>
              <a:t>GridSearchCV</a:t>
            </a:r>
            <a:r>
              <a:rPr lang="en-US" altLang="zh-TW" sz="1800" dirty="0">
                <a:solidFill>
                  <a:schemeClr val="bg1"/>
                </a:solidFill>
              </a:rPr>
              <a:t> object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bg1"/>
                </a:solidFill>
              </a:rPr>
              <a:t>Plot and examine the Confusion Matrix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Finding the Best Classification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Review the accuracy scores for all chosen algorithms and record the highest one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57E08-10C5-D78D-8435-F3010C8FD860}"/>
              </a:ext>
            </a:extLst>
          </p:cNvPr>
          <p:cNvSpPr txBox="1"/>
          <p:nvPr/>
        </p:nvSpPr>
        <p:spPr>
          <a:xfrm>
            <a:off x="4266367" y="5950018"/>
            <a:ext cx="352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2"/>
              </a:rPr>
              <a:t>Click here for more detail and code.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920815" cy="4565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The success rate kept increasing since year 2013.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Orbit at ES-L1, GEO, HEO &amp; SSO with a 100% success rate for rocket launching.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Based on scatter point chart, you will find that the VAFB-SLC launch site has no rockets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launched for heavy payload mass (greater than 10000).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KSC LC-39A had the most successful launches compared with the other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Decision tree is the best model in terms of prediction accuracy in this dataset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374D775-E813-072E-CFCF-84C1B61F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EDB76C-3EAF-FCF1-6A05-41FAB4B495C2}"/>
              </a:ext>
            </a:extLst>
          </p:cNvPr>
          <p:cNvSpPr txBox="1"/>
          <p:nvPr/>
        </p:nvSpPr>
        <p:spPr>
          <a:xfrm>
            <a:off x="-1104305" y="2782669"/>
            <a:ext cx="674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Abadi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Flight Number vs. Launch Site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EC0792-36A4-6D20-1BC6-23063717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0" y="2497136"/>
            <a:ext cx="11197340" cy="18637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3A5A594-7C4C-BF5D-66A2-845B105CAA44}"/>
              </a:ext>
            </a:extLst>
          </p:cNvPr>
          <p:cNvSpPr txBox="1"/>
          <p:nvPr/>
        </p:nvSpPr>
        <p:spPr>
          <a:xfrm>
            <a:off x="2253668" y="4513753"/>
            <a:ext cx="7548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Flight Number increases, the first stage is more likely to land successfully with </a:t>
            </a: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more results of Class "1" for Successful Outcome. This indicates a relationship. 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018324-EA29-8C98-6436-6AAE3448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5" y="2444283"/>
            <a:ext cx="11265409" cy="216328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F6D17D-9AAA-6E02-FAE8-5400F7D9D68A}"/>
              </a:ext>
            </a:extLst>
          </p:cNvPr>
          <p:cNvSpPr txBox="1"/>
          <p:nvPr/>
        </p:nvSpPr>
        <p:spPr>
          <a:xfrm>
            <a:off x="1004865" y="4647314"/>
            <a:ext cx="1004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Rocket launching from the launch site of CCAFS SLC 40 are significantly higher than the rest of other sites.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075537C-CA84-1446-933C-8E9D027F9201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Success Rate vs. Orbit Type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AC3AD6-3ED2-5997-B57D-C9C742A32492}"/>
              </a:ext>
            </a:extLst>
          </p:cNvPr>
          <p:cNvSpPr txBox="1"/>
          <p:nvPr/>
        </p:nvSpPr>
        <p:spPr>
          <a:xfrm>
            <a:off x="1864684" y="4426385"/>
            <a:ext cx="8326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Based on scatter point chart, you will find that the VAFB-SLC launch site has no rockets </a:t>
            </a: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launched for heavy payload mass (greater than 10000).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AACFD62-7789-56F7-73EE-EDD701FD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0067"/>
            <a:ext cx="10515600" cy="15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Introduction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Conclusion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Flight Number vs. Orbit Type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E12C037-DEA5-09E2-1647-C998CAE2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2454123"/>
            <a:ext cx="10140043" cy="19497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CBE1BF8-2627-543F-D1D6-BC9A77F30ABA}"/>
              </a:ext>
            </a:extLst>
          </p:cNvPr>
          <p:cNvSpPr txBox="1"/>
          <p:nvPr/>
        </p:nvSpPr>
        <p:spPr>
          <a:xfrm>
            <a:off x="1647426" y="4596547"/>
            <a:ext cx="8939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The scatterplot can show some cases where the Orbit Type can be considered related to the Flight Number, and other cases where there is no definitive relationship to infer.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Payload vs. Orbit Type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2EB4B1-6265-6F3C-F649-755DADD0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4" y="2325617"/>
            <a:ext cx="11285611" cy="220676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D83A9CE-BD79-4934-1838-21053BB94DF8}"/>
              </a:ext>
            </a:extLst>
          </p:cNvPr>
          <p:cNvSpPr txBox="1"/>
          <p:nvPr/>
        </p:nvSpPr>
        <p:spPr>
          <a:xfrm>
            <a:off x="855086" y="4699831"/>
            <a:ext cx="104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The more likely they are successful landings. This can mean a relationship is present between mass and the orbit type with the success of the landing.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B66D24-0BF7-6D43-68C1-30FAB8BF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18" y="1356147"/>
            <a:ext cx="4276278" cy="414570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F8D448F-A8C0-25EB-3023-AC0998229230}"/>
              </a:ext>
            </a:extLst>
          </p:cNvPr>
          <p:cNvSpPr txBox="1"/>
          <p:nvPr/>
        </p:nvSpPr>
        <p:spPr>
          <a:xfrm>
            <a:off x="5507404" y="2109821"/>
            <a:ext cx="53523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TW" sz="2000" dirty="0">
                <a:solidFill>
                  <a:schemeClr val="bg1"/>
                </a:solidFill>
              </a:rPr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TW" sz="2000" dirty="0">
                <a:solidFill>
                  <a:schemeClr val="bg1"/>
                </a:solidFill>
              </a:rPr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TW" sz="2000" dirty="0">
                <a:solidFill>
                  <a:schemeClr val="bg1"/>
                </a:solidFill>
              </a:rPr>
              <a:t>After 2016, there was always a greater than 50% chance of success.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A71C28-DF32-F452-65DD-42A347B4468A}"/>
              </a:ext>
            </a:extLst>
          </p:cNvPr>
          <p:cNvSpPr txBox="1"/>
          <p:nvPr/>
        </p:nvSpPr>
        <p:spPr>
          <a:xfrm>
            <a:off x="1080369" y="1443717"/>
            <a:ext cx="6422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r>
              <a:rPr lang="en-US" altLang="zh-TW" dirty="0">
                <a:solidFill>
                  <a:schemeClr val="bg1"/>
                </a:solidFill>
              </a:rPr>
              <a:t> SELECT DISTINCT LAUNCH_SITE FROM SPACEX ORDER BY 1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C7130A-F26F-11B5-EBD0-5B987839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89" y="2169067"/>
            <a:ext cx="14763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F5233C-977F-4BBE-3281-D3020B536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50" y="2547937"/>
            <a:ext cx="1285875" cy="17621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1EFA3F5-AE56-8E43-BE24-87D7A604DE1F}"/>
              </a:ext>
            </a:extLst>
          </p:cNvPr>
          <p:cNvSpPr txBox="1"/>
          <p:nvPr/>
        </p:nvSpPr>
        <p:spPr>
          <a:xfrm>
            <a:off x="1080369" y="1443717"/>
            <a:ext cx="6422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r>
              <a:rPr lang="en-US" altLang="zh-TW" dirty="0">
                <a:solidFill>
                  <a:schemeClr val="bg1"/>
                </a:solidFill>
              </a:rPr>
              <a:t> SELECT DISTINCT LAUNCH_SITE FROM SPACEX ORDER BY 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98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254F6B8-CC47-52CD-546E-DEEC7E475C80}"/>
              </a:ext>
            </a:extLst>
          </p:cNvPr>
          <p:cNvSpPr txBox="1"/>
          <p:nvPr/>
        </p:nvSpPr>
        <p:spPr>
          <a:xfrm>
            <a:off x="1080369" y="1443717"/>
            <a:ext cx="1005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• 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r>
              <a:rPr lang="en-US" altLang="zh-TW" dirty="0">
                <a:solidFill>
                  <a:schemeClr val="bg1"/>
                </a:solidFill>
              </a:rPr>
              <a:t> SELECT SUM(PAYLOAD_MASS__KG_) FROM SPACEX WHERE CUSTOMER = 'NASA (CRS)'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40E80D-C72B-DD60-C91F-843B9B0A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08" y="2424814"/>
            <a:ext cx="7524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00884C5-B85E-3C1E-0E49-41958596D5A3}"/>
              </a:ext>
            </a:extLst>
          </p:cNvPr>
          <p:cNvSpPr txBox="1"/>
          <p:nvPr/>
        </p:nvSpPr>
        <p:spPr>
          <a:xfrm>
            <a:off x="1080369" y="1443717"/>
            <a:ext cx="10030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r>
              <a:rPr lang="en-US" altLang="zh-TW" dirty="0">
                <a:solidFill>
                  <a:schemeClr val="bg1"/>
                </a:solidFill>
              </a:rPr>
              <a:t> SELECT AVG(PAYLOAD_MASS__KG_) FROM SPACEX WHERE BOOSTER_VERSION = 'F9 v1.1'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F5D255-B2E1-C2DC-1AA8-C050A912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61" y="2169067"/>
            <a:ext cx="5524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727473E-2C1A-B191-5008-C2DC4DA8B968}"/>
              </a:ext>
            </a:extLst>
          </p:cNvPr>
          <p:cNvSpPr txBox="1"/>
          <p:nvPr/>
        </p:nvSpPr>
        <p:spPr>
          <a:xfrm>
            <a:off x="1080369" y="1443717"/>
            <a:ext cx="9955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r>
              <a:rPr lang="en-US" altLang="zh-TW" dirty="0">
                <a:solidFill>
                  <a:schemeClr val="bg1"/>
                </a:solidFill>
              </a:rPr>
              <a:t> SELECT DATE FROM SPACEX WHERE LANDING__OUTCOME = 'Success (ground pad)' LIMIT 1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8BBBAD-7FA5-5DD4-2C31-EFF9D2EC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29" y="2169067"/>
            <a:ext cx="10858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1743490" cy="80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badi"/>
              </a:rPr>
              <a:t>Successful Drone Ship Landing with </a:t>
            </a:r>
          </a:p>
          <a:p>
            <a:r>
              <a:rPr lang="en-US" sz="3200" dirty="0">
                <a:solidFill>
                  <a:schemeClr val="bg1"/>
                </a:solidFill>
                <a:latin typeface="Abadi"/>
              </a:rPr>
              <a:t>		Payload between 4000 and 6000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0387C0A-35AF-33E1-E192-A274635E310E}"/>
              </a:ext>
            </a:extLst>
          </p:cNvPr>
          <p:cNvSpPr txBox="1"/>
          <p:nvPr/>
        </p:nvSpPr>
        <p:spPr>
          <a:xfrm>
            <a:off x="1080369" y="1443717"/>
            <a:ext cx="64227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%%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SELECT DISTINCT BOOSTER_VERSION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FROM SPACEX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WHERE LANDING__OUTCOME = 'Success (drone ship)’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	    AND PAYLOAD_MASS__KG_ BETWEEN 4000 AND 6000 ORDER BY 1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F64797-AB3B-2E8D-637B-9EF72DF7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69" y="3659958"/>
            <a:ext cx="9334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badi"/>
              </a:rPr>
              <a:t>Total Number of Successful and Failure </a:t>
            </a:r>
          </a:p>
          <a:p>
            <a:r>
              <a:rPr lang="en-US" sz="3200" dirty="0">
                <a:solidFill>
                  <a:schemeClr val="bg1"/>
                </a:solidFill>
                <a:latin typeface="Abadi"/>
              </a:rPr>
              <a:t>					Mission Outcomes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D4D0AF-C47C-26BF-C8A8-D32B53120D71}"/>
              </a:ext>
            </a:extLst>
          </p:cNvPr>
          <p:cNvSpPr txBox="1"/>
          <p:nvPr/>
        </p:nvSpPr>
        <p:spPr>
          <a:xfrm>
            <a:off x="1080369" y="1443717"/>
            <a:ext cx="6422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%%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SELECT MISSION_OUTCOME, COUNT(*) AS REC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FROM SPACEX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GROUP BY MISSION_OUTCOME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ORDER BY MISSION_OUTCOME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C186A88-2955-5F0E-9058-CE44751D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69" y="3277063"/>
            <a:ext cx="23145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29255" y="1440034"/>
            <a:ext cx="9957453" cy="45808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zh-TW" i="0" dirty="0">
                <a:solidFill>
                  <a:schemeClr val="accent2"/>
                </a:solidFill>
                <a:effectLst/>
              </a:rPr>
              <a:t>Summary of Methodologies: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altLang="zh-TW" i="0" dirty="0">
                <a:solidFill>
                  <a:schemeClr val="bg1"/>
                </a:solidFill>
                <a:effectLst/>
              </a:rPr>
              <a:t>Data Collection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altLang="zh-TW" dirty="0">
                <a:solidFill>
                  <a:schemeClr val="bg1"/>
                </a:solidFill>
              </a:rPr>
              <a:t>Data Wrangling</a:t>
            </a:r>
            <a:r>
              <a:rPr lang="en-GB" altLang="zh-TW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altLang="zh-TW" i="0" dirty="0">
                <a:solidFill>
                  <a:schemeClr val="bg1"/>
                </a:solidFill>
                <a:effectLst/>
              </a:rPr>
              <a:t>Exploratory Data Analysis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altLang="zh-TW" dirty="0">
                <a:solidFill>
                  <a:schemeClr val="bg1"/>
                </a:solidFill>
              </a:rPr>
              <a:t>Interactive Visual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altLang="zh-TW" i="0" dirty="0">
                <a:solidFill>
                  <a:schemeClr val="bg1"/>
                </a:solidFill>
                <a:effectLst/>
              </a:rPr>
              <a:t>Predictive Analysis (Classification)</a:t>
            </a:r>
          </a:p>
          <a:p>
            <a:pPr lvl="2" indent="0">
              <a:buNone/>
            </a:pPr>
            <a:endParaRPr lang="en-GB" altLang="zh-TW" dirty="0"/>
          </a:p>
          <a:p>
            <a:r>
              <a:rPr lang="en-GB" altLang="zh-TW" dirty="0">
                <a:solidFill>
                  <a:schemeClr val="accent2"/>
                </a:solidFill>
              </a:rPr>
              <a:t>Summary of Results: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altLang="zh-TW" i="0" dirty="0">
                <a:solidFill>
                  <a:schemeClr val="bg1"/>
                </a:solidFill>
                <a:effectLst/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altLang="zh-TW" i="0" dirty="0">
                <a:solidFill>
                  <a:schemeClr val="bg1"/>
                </a:solidFill>
                <a:effectLst/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altLang="zh-TW" dirty="0">
                <a:solidFill>
                  <a:schemeClr val="bg1"/>
                </a:solidFill>
              </a:rPr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altLang="zh-TW" i="0" dirty="0">
                <a:solidFill>
                  <a:schemeClr val="bg1"/>
                </a:solidFill>
                <a:effectLst/>
              </a:rPr>
              <a:t>Predictive analysis of classification models</a:t>
            </a:r>
          </a:p>
          <a:p>
            <a:endParaRPr lang="en-GB" altLang="zh-TW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Executive Summary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圖片 2" descr="一張含有 地圖 的圖片&#10;&#10;自動產生的描述">
            <a:extLst>
              <a:ext uri="{FF2B5EF4-FFF2-40B4-BE49-F238E27FC236}">
                <a16:creationId xmlns:a16="http://schemas.microsoft.com/office/drawing/2014/main" id="{CE4E7726-877F-12AC-FCD4-2FDC914F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99" y="1634246"/>
            <a:ext cx="3497194" cy="37837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E9DBA3-6EEE-8D77-4F86-BB186F9F2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1" y="3548926"/>
            <a:ext cx="2537528" cy="18690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5E833E7-0055-9E6A-77EE-25CC737C9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1" y="1634246"/>
            <a:ext cx="2537528" cy="19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DF9B60-0F30-272E-E0A7-E19CC8430B16}"/>
              </a:ext>
            </a:extLst>
          </p:cNvPr>
          <p:cNvSpPr txBox="1"/>
          <p:nvPr/>
        </p:nvSpPr>
        <p:spPr>
          <a:xfrm>
            <a:off x="1080369" y="1443717"/>
            <a:ext cx="91158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%%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SELECT DISTINCT BOOSTER_VERSION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FROM SPACEX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WHERE PAYLOAD_MASS__KG_ = 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		(SELECT MAX(PAYLOAD_MASS__KG_) 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	                   FROM SPACEX)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ORDER BY 1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917D3E-1FB3-60F3-D23C-B0DC80F6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57" y="3475042"/>
            <a:ext cx="1171314" cy="29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79F255-A05E-1FAC-F30C-2E6834D0B6CC}"/>
              </a:ext>
            </a:extLst>
          </p:cNvPr>
          <p:cNvSpPr txBox="1"/>
          <p:nvPr/>
        </p:nvSpPr>
        <p:spPr>
          <a:xfrm>
            <a:off x="1080369" y="1443717"/>
            <a:ext cx="89404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%%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SELECT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LANDING__OUTCOME, BOOSTER_VERSION, LAUNCH_SITE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FROM SPACEX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WHERE LANDING__OUTCOME = 'Failure (drone ship)’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	      AND EXTRACT(YEAR FROM DATE) = 2015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GROUP BY LANDING__OUTCOME, BOOSTER_VERSION, LAUNCH_SITE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ORDER BY LANDING__OUTCOME, BOOSTER_VERSION, LAUNCH_SITE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745397-83BD-197E-2A75-11CB8CF1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69" y="4108059"/>
            <a:ext cx="5694229" cy="12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844B321-871A-9B0A-35F4-67B0C3E6315E}"/>
              </a:ext>
            </a:extLst>
          </p:cNvPr>
          <p:cNvSpPr txBox="1"/>
          <p:nvPr/>
        </p:nvSpPr>
        <p:spPr>
          <a:xfrm>
            <a:off x="1080369" y="1443717"/>
            <a:ext cx="68611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%%</a:t>
            </a:r>
            <a:r>
              <a:rPr lang="en-US" altLang="zh-TW" dirty="0" err="1">
                <a:solidFill>
                  <a:schemeClr val="bg1"/>
                </a:solidFill>
              </a:rPr>
              <a:t>sql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SELECT *, RANK() OVER (ORDER BY REC DESC) AS RANK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FROM ( SELECT LANDING__OUTCOME, COUNT(*) AS REC</a:t>
            </a:r>
          </a:p>
          <a:p>
            <a:pPr lvl="2"/>
            <a:r>
              <a:rPr lang="en-US" altLang="zh-TW" dirty="0">
                <a:solidFill>
                  <a:schemeClr val="bg1"/>
                </a:solidFill>
              </a:rPr>
              <a:t>     FROM SPACEX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	     WHERE DATE BETWEEN '2010-06-04' AND '2017-03-20’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	     GROUP BY LANDING__OUTCOME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              )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BDA69E-E4F2-4CD9-C4C9-4DBB2B746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69" y="3831060"/>
            <a:ext cx="2389797" cy="21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煙霧, 天空, 室外, 武器 的圖片&#10;&#10;自動產生的描述">
            <a:extLst>
              <a:ext uri="{FF2B5EF4-FFF2-40B4-BE49-F238E27FC236}">
                <a16:creationId xmlns:a16="http://schemas.microsoft.com/office/drawing/2014/main" id="{0AFB63CA-1EF9-97EE-638F-32DFEBD73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BED1A75-2073-3394-A112-8EC0FD6B91BA}"/>
              </a:ext>
            </a:extLst>
          </p:cNvPr>
          <p:cNvSpPr txBox="1"/>
          <p:nvPr/>
        </p:nvSpPr>
        <p:spPr>
          <a:xfrm>
            <a:off x="1517879" y="2551837"/>
            <a:ext cx="42359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LAUNCH SITES </a:t>
            </a:r>
          </a:p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PROXIMITY ANALYSIS </a:t>
            </a:r>
          </a:p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E620B6-EC10-1388-C4A2-885B20C9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90" y="1281762"/>
            <a:ext cx="10031420" cy="509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066256-B8E3-DCDE-3501-DB398CD1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945" y="1353214"/>
            <a:ext cx="8493732" cy="47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0DBA73-7830-8626-CBDA-7D39D097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413975"/>
            <a:ext cx="105441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夜空 的圖片&#10;&#10;自動產生的描述">
            <a:extLst>
              <a:ext uri="{FF2B5EF4-FFF2-40B4-BE49-F238E27FC236}">
                <a16:creationId xmlns:a16="http://schemas.microsoft.com/office/drawing/2014/main" id="{CEB8B289-95C7-EDBF-DA23-F23D48FB0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2619B3-0F28-D1DA-0CF1-CCE90E20F0CF}"/>
              </a:ext>
            </a:extLst>
          </p:cNvPr>
          <p:cNvSpPr txBox="1"/>
          <p:nvPr/>
        </p:nvSpPr>
        <p:spPr>
          <a:xfrm>
            <a:off x="1112988" y="2544368"/>
            <a:ext cx="40857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Build a Dashboard </a:t>
            </a:r>
          </a:p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With </a:t>
            </a:r>
            <a:r>
              <a:rPr lang="en-US" altLang="zh-TW" sz="4000" dirty="0" err="1">
                <a:solidFill>
                  <a:schemeClr val="bg1"/>
                </a:solidFill>
              </a:rPr>
              <a:t>Plotly</a:t>
            </a:r>
            <a:r>
              <a:rPr lang="en-US" altLang="zh-TW" sz="4000" dirty="0">
                <a:solidFill>
                  <a:schemeClr val="bg1"/>
                </a:solidFill>
              </a:rPr>
              <a:t> Dash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F52A5AC-2358-7525-1C0B-216C834E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4" y="2214810"/>
            <a:ext cx="11285611" cy="24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BD8DFD-A708-F4F9-C074-F2E40A6F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64211"/>
            <a:ext cx="10058400" cy="24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9491589" cy="379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Project background: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Problems Statement: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Predict if the first stage will land successfully as well as the cost of a launch in order to bid against SpaceX for a rocket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D6A3A4-F386-0A9F-A475-F53392B9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08" y="1237199"/>
            <a:ext cx="9729984" cy="49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天空, 水, 室外, 白天 的圖片&#10;&#10;自動產生的描述">
            <a:extLst>
              <a:ext uri="{FF2B5EF4-FFF2-40B4-BE49-F238E27FC236}">
                <a16:creationId xmlns:a16="http://schemas.microsoft.com/office/drawing/2014/main" id="{D8C48A16-2DFF-1673-382B-9DBB1CFDD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9288" r="4995" b="12693"/>
          <a:stretch/>
        </p:blipFill>
        <p:spPr>
          <a:xfrm>
            <a:off x="-100208" y="-1"/>
            <a:ext cx="12292208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35FB3BB-D570-C880-24AD-CA6AE6F2725D}"/>
              </a:ext>
            </a:extLst>
          </p:cNvPr>
          <p:cNvSpPr txBox="1"/>
          <p:nvPr/>
        </p:nvSpPr>
        <p:spPr>
          <a:xfrm>
            <a:off x="292100" y="2105560"/>
            <a:ext cx="580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</a:rPr>
              <a:t>Predictive Analysis</a:t>
            </a:r>
          </a:p>
          <a:p>
            <a:pPr algn="ctr"/>
            <a:r>
              <a:rPr lang="en-US" altLang="zh-TW" sz="4000" b="1" dirty="0">
                <a:solidFill>
                  <a:schemeClr val="bg1"/>
                </a:solidFill>
              </a:rPr>
              <a:t>(Classification)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000" dirty="0">
                <a:solidFill>
                  <a:schemeClr val="bg1"/>
                </a:solidFill>
              </a:rPr>
              <a:t>Decision tree is the best model in terms of prediction accuracy in this dataset. 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Classification Accuracy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Confusion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672BC2-E9C3-038D-D6BC-BF02AE599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44446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Conclusions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0CF27A-D44F-FA61-3DAB-58C6D9E104B5}"/>
              </a:ext>
            </a:extLst>
          </p:cNvPr>
          <p:cNvSpPr txBox="1"/>
          <p:nvPr/>
        </p:nvSpPr>
        <p:spPr>
          <a:xfrm>
            <a:off x="941943" y="1609636"/>
            <a:ext cx="10308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</a:rPr>
              <a:t>Decision tree is the best model in terms of prediction accuracy in this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</a:rPr>
              <a:t>Low weighted payloads perform better than the heavier payloads.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</a:rPr>
              <a:t>4 classification method models used: Logistic Regression, SVM, Decision Tree, and KNN.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TW" b="0" i="0" dirty="0">
                <a:solidFill>
                  <a:schemeClr val="bg1"/>
                </a:solidFill>
                <a:effectLst/>
                <a:latin typeface="Söhne"/>
              </a:rPr>
              <a:t>In case you are interested in exploring the coding files used in this presentation, you can visit my 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Söhne"/>
                <a:hlinkClick r:id="rId3"/>
              </a:rPr>
              <a:t>GitHub page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Söhne"/>
              </a:rPr>
              <a:t>, where all of the files are available. I have added the individual links to the files throughout the presentation.</a:t>
            </a:r>
          </a:p>
          <a:p>
            <a:pPr algn="l"/>
            <a:r>
              <a:rPr lang="en-US" altLang="zh-TW" b="0" i="0" dirty="0">
                <a:solidFill>
                  <a:schemeClr val="bg1"/>
                </a:solidFill>
                <a:effectLst/>
                <a:latin typeface="Söhne"/>
              </a:rPr>
              <a:t>Thank you for taking the time to read my presentation. I hope you found it informative and enjoyable.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Appendix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室外, 夜空, 大自然, 波浪 的圖片&#10;&#10;自動產生的描述">
            <a:extLst>
              <a:ext uri="{FF2B5EF4-FFF2-40B4-BE49-F238E27FC236}">
                <a16:creationId xmlns:a16="http://schemas.microsoft.com/office/drawing/2014/main" id="{6BB4E5DD-6B8E-196B-20AC-162E1CFE5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600" y="0"/>
            <a:ext cx="13220700" cy="769939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73770DE-4F87-8557-A941-C2AF7F1C44F5}"/>
              </a:ext>
            </a:extLst>
          </p:cNvPr>
          <p:cNvSpPr txBox="1"/>
          <p:nvPr/>
        </p:nvSpPr>
        <p:spPr>
          <a:xfrm>
            <a:off x="4243922" y="2875002"/>
            <a:ext cx="3704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chemeClr val="bg1"/>
                </a:solidFill>
              </a:rPr>
              <a:t>Thank You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35665"/>
            <a:ext cx="10943018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/>
              </a:rPr>
              <a:t>Data Collection: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SpaceX API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Web Scrapping from </a:t>
            </a:r>
            <a:r>
              <a:rPr lang="en-US" altLang="zh-TW" sz="2000" dirty="0">
                <a:solidFill>
                  <a:schemeClr val="bg1"/>
                </a:solidFill>
                <a:latin typeface="Abadi"/>
              </a:rPr>
              <a:t>Wikipedia</a:t>
            </a:r>
            <a:endParaRPr lang="en-US" dirty="0">
              <a:solidFill>
                <a:schemeClr val="bg1"/>
              </a:solidFill>
              <a:latin typeface="Abadi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/>
              </a:rPr>
              <a:t>Data Wrangling: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badi"/>
              </a:rPr>
              <a:t>Data cleaning, e.g., replacing null value with mean or median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badi"/>
              </a:rPr>
              <a:t>One Hot Encoding</a:t>
            </a:r>
            <a:endParaRPr lang="en-US" sz="2000" dirty="0">
              <a:solidFill>
                <a:schemeClr val="bg1"/>
              </a:solidFill>
              <a:latin typeface="Abadi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badi"/>
              </a:rPr>
              <a:t>Plotly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/>
              </a:rPr>
              <a:t> Dash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Model comparison : Linear Regression, Decision Tress, K-Nearest Neighbors (KNN),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			  Logistic Regression, Support Vector Machine (SVM)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Model evaluation : R2, RMSE, Accuracy Score, F1-Score, Jaccard Index, Log-Loss-Loss</a:t>
            </a:r>
            <a:endParaRPr lang="en-US" sz="24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The data sets were collected through below two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Web Scrapping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Data collection 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Data Collection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4B4A6F3-2F5A-7BB5-8291-14F6AFD27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87" y="3807350"/>
            <a:ext cx="6302828" cy="21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27252" y="1853066"/>
            <a:ext cx="6297191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Request rocket launch data from SpaceX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Request and parse SpaceX launch data with a GET request and turning the JSON into a Pandas </a:t>
            </a:r>
            <a:r>
              <a:rPr lang="en-US" sz="2000" dirty="0" err="1">
                <a:solidFill>
                  <a:schemeClr val="bg1"/>
                </a:solidFill>
              </a:rPr>
              <a:t>dataframe</a:t>
            </a:r>
            <a:endParaRPr lang="en-US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Use the functions created for using the API to extract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 Construct dataset from data obtained from API and GET functions into a pandas dictionary with updating columns and rows.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 Replace null values with mean and export to CSV file.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Click here for more detail and code.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AF89FBE-2E34-D7B9-98AE-FE9E1AF11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43" y="1087699"/>
            <a:ext cx="4387282" cy="30551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646B7CC-BE7D-4C0D-6488-57849D07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43" y="4142869"/>
            <a:ext cx="4441565" cy="208506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2D6AE7E-D42A-F993-E8D8-ACDC6EABD1B5}"/>
              </a:ext>
            </a:extLst>
          </p:cNvPr>
          <p:cNvSpPr txBox="1"/>
          <p:nvPr/>
        </p:nvSpPr>
        <p:spPr>
          <a:xfrm>
            <a:off x="770011" y="1321454"/>
            <a:ext cx="4134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collection with SpaceX REST calls</a:t>
            </a:r>
            <a:endParaRPr lang="zh-TW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8583" y="1900871"/>
            <a:ext cx="6029932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Request Falcon9 Launch HTML page HTTP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Create </a:t>
            </a:r>
            <a:r>
              <a:rPr lang="en-US" sz="2000" dirty="0" err="1">
                <a:solidFill>
                  <a:schemeClr val="bg1"/>
                </a:solidFill>
              </a:rPr>
              <a:t>BeautifulSoup</a:t>
            </a:r>
            <a:r>
              <a:rPr lang="en-US" sz="2000" dirty="0">
                <a:solidFill>
                  <a:schemeClr val="bg1"/>
                </a:solidFill>
              </a:rPr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Extract column name by iterate through each &lt;</a:t>
            </a:r>
            <a:r>
              <a:rPr lang="en-US" sz="2000" dirty="0" err="1">
                <a:solidFill>
                  <a:schemeClr val="bg1"/>
                </a:solidFill>
              </a:rPr>
              <a:t>th</a:t>
            </a:r>
            <a:r>
              <a:rPr lang="en-US" sz="2000" dirty="0">
                <a:solidFill>
                  <a:schemeClr val="bg1"/>
                </a:solidFill>
              </a:rPr>
              <a:t>&gt; element from HTML table header.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 Fill launch dictionary with launch records extracted from table rows with for loop to append into.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Create </a:t>
            </a:r>
            <a:r>
              <a:rPr lang="en-US" sz="2000" dirty="0" err="1">
                <a:solidFill>
                  <a:schemeClr val="bg1"/>
                </a:solidFill>
              </a:rPr>
              <a:t>dataframe</a:t>
            </a:r>
            <a:r>
              <a:rPr lang="en-US" sz="2000" dirty="0">
                <a:solidFill>
                  <a:schemeClr val="bg1"/>
                </a:solidFill>
              </a:rPr>
              <a:t> from </a:t>
            </a:r>
            <a:r>
              <a:rPr lang="en-US" sz="2000" dirty="0" err="1">
                <a:solidFill>
                  <a:schemeClr val="bg1"/>
                </a:solidFill>
              </a:rPr>
              <a:t>launch_dict</a:t>
            </a:r>
            <a:r>
              <a:rPr lang="en-US" sz="2000" dirty="0">
                <a:solidFill>
                  <a:schemeClr val="bg1"/>
                </a:solidFill>
              </a:rPr>
              <a:t> with parsed launch values now added and export to CSV file.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	</a:t>
            </a:r>
            <a:r>
              <a:rPr lang="en-US" altLang="zh-TW" sz="2000" dirty="0">
                <a:solidFill>
                  <a:schemeClr val="bg1"/>
                </a:solidFill>
                <a:hlinkClick r:id="rId2"/>
              </a:rPr>
              <a:t>Click here for more detail and code.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Data Collection – Web Scraping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1EF147-5A9D-9162-5E67-D7F782CEF655}"/>
              </a:ext>
            </a:extLst>
          </p:cNvPr>
          <p:cNvSpPr txBox="1"/>
          <p:nvPr/>
        </p:nvSpPr>
        <p:spPr>
          <a:xfrm>
            <a:off x="922411" y="1451810"/>
            <a:ext cx="4538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collection with web scraping process</a:t>
            </a:r>
            <a:endParaRPr lang="zh-TW" alt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8839144-0283-64E5-5E5D-B450458F1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25" y="1485532"/>
            <a:ext cx="5652612" cy="2813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FB492F-9C8C-1E7B-9813-80638FE87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25" y="1766912"/>
            <a:ext cx="4319077" cy="100162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BD17B31-D32E-A237-AA66-53CA04EBF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125" y="2768541"/>
            <a:ext cx="4669292" cy="104139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C36D8A1-B186-CB58-210C-F6790ED48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125" y="3809935"/>
            <a:ext cx="4712323" cy="27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6860" y="1825625"/>
            <a:ext cx="652013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Load dataset from last section with </a:t>
            </a:r>
            <a:r>
              <a:rPr lang="en-US" sz="2000" dirty="0" err="1">
                <a:solidFill>
                  <a:schemeClr val="bg1"/>
                </a:solidFill>
              </a:rPr>
              <a:t>read_csv</a:t>
            </a:r>
            <a:r>
              <a:rPr lang="en-US" sz="2000" dirty="0">
                <a:solidFill>
                  <a:schemeClr val="bg1"/>
                </a:solidFill>
              </a:rPr>
              <a:t>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Calculate the number of column on each site with </a:t>
            </a:r>
            <a:r>
              <a:rPr lang="en-US" sz="2000" dirty="0" err="1">
                <a:solidFill>
                  <a:schemeClr val="bg1"/>
                </a:solidFill>
              </a:rPr>
              <a:t>value_counts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saperately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Use for loop to assign numbers to </a:t>
            </a:r>
            <a:r>
              <a:rPr lang="en-US" sz="2000" dirty="0" err="1">
                <a:solidFill>
                  <a:schemeClr val="bg1"/>
                </a:solidFill>
              </a:rPr>
              <a:t>landing_outcomes</a:t>
            </a:r>
            <a:r>
              <a:rPr lang="en-US" sz="2000" dirty="0">
                <a:solidFill>
                  <a:schemeClr val="bg1"/>
                </a:solidFill>
              </a:rPr>
              <a:t>, and list the failed landing outcomes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Present list of outcomes with Class assigned as '0' or '1' for failure or success, respectively and export to CSV file.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Click here for more detail and code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Data Wrangling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4A91E8-5021-5B5D-08E8-7148A6049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290" y="1278411"/>
            <a:ext cx="1567888" cy="19468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C538FE-D1E5-9343-73ED-0FBF7C5E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178" y="1278411"/>
            <a:ext cx="3208552" cy="19468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FD67C1D-421D-7404-9120-0A8A0DEF1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290" y="4702996"/>
            <a:ext cx="2911124" cy="11307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832A36D-8441-2996-73E1-FD55984B79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297"/>
          <a:stretch/>
        </p:blipFill>
        <p:spPr>
          <a:xfrm>
            <a:off x="10141414" y="3225267"/>
            <a:ext cx="1873601" cy="260851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2B5550D-F086-6855-749B-B99CC9569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0290" y="3225267"/>
            <a:ext cx="2911124" cy="14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2043</Words>
  <Application>Microsoft Office PowerPoint</Application>
  <PresentationFormat>寬螢幕</PresentationFormat>
  <Paragraphs>271</Paragraphs>
  <Slides>46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IBM Plex Mono Text</vt:lpstr>
      <vt:lpstr>Söhne</vt:lpstr>
      <vt:lpstr>Abadi</vt:lpstr>
      <vt:lpstr>Aharoni</vt:lpstr>
      <vt:lpstr>Arial</vt:lpstr>
      <vt:lpstr>Calibri</vt:lpstr>
      <vt:lpstr>Calibri Light</vt:lpstr>
      <vt:lpstr>IBM Plex Mono SemiBold</vt:lpstr>
      <vt:lpstr>Office 佈景主題</vt:lpstr>
      <vt:lpstr>IBM Data Science Capstone Project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</dc:title>
  <dc:creator>Hsieh, Chia-Lin</dc:creator>
  <cp:lastModifiedBy>Hsieh, Chia-Lin</cp:lastModifiedBy>
  <cp:revision>5</cp:revision>
  <dcterms:created xsi:type="dcterms:W3CDTF">2023-03-08T06:06:44Z</dcterms:created>
  <dcterms:modified xsi:type="dcterms:W3CDTF">2023-03-08T12:16:24Z</dcterms:modified>
</cp:coreProperties>
</file>